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90" y="-6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marL="0" indent="304800">
              <a:spcBef>
                <a:spcPts val="0"/>
              </a:spcBef>
              <a:buClr>
                <a:schemeClr val="dk2"/>
              </a:buClr>
              <a:buSzPct val="100000"/>
              <a:buNone/>
              <a:defRPr sz="4800">
                <a:solidFill>
                  <a:schemeClr val="dk2"/>
                </a:solidFill>
              </a:defRPr>
            </a:lvl1pPr>
            <a:lvl2pPr marL="0" indent="304800">
              <a:spcBef>
                <a:spcPts val="0"/>
              </a:spcBef>
              <a:buClr>
                <a:schemeClr val="dk2"/>
              </a:buClr>
              <a:buSzPct val="100000"/>
              <a:buNone/>
              <a:defRPr sz="4800">
                <a:solidFill>
                  <a:schemeClr val="dk2"/>
                </a:solidFill>
              </a:defRPr>
            </a:lvl2pPr>
            <a:lvl3pPr marL="0" indent="304800">
              <a:spcBef>
                <a:spcPts val="0"/>
              </a:spcBef>
              <a:buClr>
                <a:schemeClr val="dk2"/>
              </a:buClr>
              <a:buSzPct val="100000"/>
              <a:buNone/>
              <a:defRPr sz="4800">
                <a:solidFill>
                  <a:schemeClr val="dk2"/>
                </a:solidFill>
              </a:defRPr>
            </a:lvl3pPr>
            <a:lvl4pPr marL="0" indent="304800">
              <a:spcBef>
                <a:spcPts val="0"/>
              </a:spcBef>
              <a:buClr>
                <a:schemeClr val="dk2"/>
              </a:buClr>
              <a:buSzPct val="100000"/>
              <a:buNone/>
              <a:defRPr sz="4800">
                <a:solidFill>
                  <a:schemeClr val="dk2"/>
                </a:solidFill>
              </a:defRPr>
            </a:lvl4pPr>
            <a:lvl5pPr marL="0" indent="304800">
              <a:spcBef>
                <a:spcPts val="0"/>
              </a:spcBef>
              <a:buClr>
                <a:schemeClr val="dk2"/>
              </a:buClr>
              <a:buSzPct val="100000"/>
              <a:buNone/>
              <a:defRPr sz="4800">
                <a:solidFill>
                  <a:schemeClr val="dk2"/>
                </a:solidFill>
              </a:defRPr>
            </a:lvl5pPr>
            <a:lvl6pPr marL="0" indent="304800">
              <a:spcBef>
                <a:spcPts val="0"/>
              </a:spcBef>
              <a:buClr>
                <a:schemeClr val="dk2"/>
              </a:buClr>
              <a:buSzPct val="100000"/>
              <a:buNone/>
              <a:defRPr sz="4800">
                <a:solidFill>
                  <a:schemeClr val="dk2"/>
                </a:solidFill>
              </a:defRPr>
            </a:lvl6pPr>
            <a:lvl7pPr marL="0" indent="304800">
              <a:spcBef>
                <a:spcPts val="0"/>
              </a:spcBef>
              <a:buClr>
                <a:schemeClr val="dk2"/>
              </a:buClr>
              <a:buSzPct val="100000"/>
              <a:buNone/>
              <a:defRPr sz="4800">
                <a:solidFill>
                  <a:schemeClr val="dk2"/>
                </a:solidFill>
              </a:defRPr>
            </a:lvl7pPr>
            <a:lvl8pPr marL="0" indent="304800">
              <a:spcBef>
                <a:spcPts val="0"/>
              </a:spcBef>
              <a:buClr>
                <a:schemeClr val="dk2"/>
              </a:buClr>
              <a:buSzPct val="100000"/>
              <a:buNone/>
              <a:defRPr sz="4800">
                <a:solidFill>
                  <a:schemeClr val="dk2"/>
                </a:solidFill>
              </a:defRPr>
            </a:lvl8pPr>
            <a:lvl9pPr marL="0" indent="304800">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16" name="Shape 16"/>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21" name="Shape 21"/>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24" name="Shape 24"/>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accent1"/>
              </a:buClr>
              <a:buSzPct val="100000"/>
              <a:buNone/>
              <a:defRPr sz="3600" b="1">
                <a:solidFill>
                  <a:schemeClr val="accent1"/>
                </a:solidFill>
              </a:defRPr>
            </a:lvl1pPr>
            <a:lvl2pPr marL="0" indent="228600">
              <a:buClr>
                <a:schemeClr val="accent1"/>
              </a:buClr>
              <a:buSzPct val="100000"/>
              <a:buNone/>
              <a:defRPr sz="3600" b="1">
                <a:solidFill>
                  <a:schemeClr val="accent1"/>
                </a:solidFill>
              </a:defRPr>
            </a:lvl2pPr>
            <a:lvl3pPr marL="0" indent="228600">
              <a:buClr>
                <a:schemeClr val="accent1"/>
              </a:buClr>
              <a:buSzPct val="100000"/>
              <a:buNone/>
              <a:defRPr sz="3600" b="1">
                <a:solidFill>
                  <a:schemeClr val="accent1"/>
                </a:solidFill>
              </a:defRPr>
            </a:lvl3pPr>
            <a:lvl4pPr marL="0" indent="228600">
              <a:buClr>
                <a:schemeClr val="accent1"/>
              </a:buClr>
              <a:buSzPct val="100000"/>
              <a:buNone/>
              <a:defRPr sz="3600" b="1">
                <a:solidFill>
                  <a:schemeClr val="accent1"/>
                </a:solidFill>
              </a:defRPr>
            </a:lvl4pPr>
            <a:lvl5pPr marL="0" indent="228600">
              <a:buClr>
                <a:schemeClr val="accent1"/>
              </a:buClr>
              <a:buSzPct val="100000"/>
              <a:buNone/>
              <a:defRPr sz="3600" b="1">
                <a:solidFill>
                  <a:schemeClr val="accent1"/>
                </a:solidFill>
              </a:defRPr>
            </a:lvl5pPr>
            <a:lvl6pPr marL="0" indent="228600">
              <a:buClr>
                <a:schemeClr val="accent1"/>
              </a:buClr>
              <a:buSzPct val="100000"/>
              <a:buNone/>
              <a:defRPr sz="3600" b="1">
                <a:solidFill>
                  <a:schemeClr val="accent1"/>
                </a:solidFill>
              </a:defRPr>
            </a:lvl6pPr>
            <a:lvl7pPr marL="0" indent="228600">
              <a:buClr>
                <a:schemeClr val="accent1"/>
              </a:buClr>
              <a:buSzPct val="100000"/>
              <a:buNone/>
              <a:defRPr sz="3600" b="1">
                <a:solidFill>
                  <a:schemeClr val="accent1"/>
                </a:solidFill>
              </a:defRPr>
            </a:lvl7pPr>
            <a:lvl8pPr marL="0" indent="228600">
              <a:buClr>
                <a:schemeClr val="accent1"/>
              </a:buClr>
              <a:buSzPct val="100000"/>
              <a:buNone/>
              <a:defRPr sz="3600" b="1">
                <a:solidFill>
                  <a:schemeClr val="accent1"/>
                </a:solidFill>
              </a:defRPr>
            </a:lvl8pPr>
            <a:lvl9pPr marL="0" indent="228600">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youtube.com/v/mKe3QKcta-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youtube.com/v/vJvfjiCTvq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youtube.com/v/bzfqPQm-Th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hyperlink" Target="http://youtube.com/v/hPge_0lea3o"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com/v/DWsN63PRCW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a:buNone/>
            </a:pPr>
            <a:r>
              <a:rPr lang="en"/>
              <a:t>Marine Mammals</a:t>
            </a:r>
          </a:p>
        </p:txBody>
      </p:sp>
      <p:sp>
        <p:nvSpPr>
          <p:cNvPr id="32" name="Shape 32"/>
          <p:cNvSpPr txBox="1">
            <a:spLocks noGrp="1"/>
          </p:cNvSpPr>
          <p:nvPr>
            <p:ph type="subTitle" idx="1"/>
          </p:nvPr>
        </p:nvSpPr>
        <p:spPr>
          <a:xfrm>
            <a:off x="457200" y="3716392"/>
            <a:ext cx="8229600" cy="12326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92" name="Shape 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93" name="Shape 93"/>
          <p:cNvSpPr/>
          <p:nvPr/>
        </p:nvSpPr>
        <p:spPr>
          <a:xfrm>
            <a:off x="133200" y="205975"/>
            <a:ext cx="3938900" cy="2955574"/>
          </a:xfrm>
          <a:prstGeom prst="rect">
            <a:avLst/>
          </a:prstGeom>
          <a:blipFill>
            <a:blip r:embed="rId3"/>
            <a:stretch>
              <a:fillRect/>
            </a:stretch>
          </a:blipFill>
          <a:ln>
            <a:noFill/>
          </a:ln>
        </p:spPr>
      </p:sp>
      <p:sp>
        <p:nvSpPr>
          <p:cNvPr id="94" name="Shape 94"/>
          <p:cNvSpPr/>
          <p:nvPr/>
        </p:nvSpPr>
        <p:spPr>
          <a:xfrm>
            <a:off x="5318300" y="205971"/>
            <a:ext cx="3368500" cy="2365850"/>
          </a:xfrm>
          <a:prstGeom prst="rect">
            <a:avLst/>
          </a:prstGeom>
          <a:blipFill>
            <a:blip r:embed="rId4"/>
            <a:stretch>
              <a:fillRect/>
            </a:stretch>
          </a:blipFill>
          <a:ln>
            <a:noFill/>
          </a:ln>
        </p:spPr>
      </p:sp>
      <p:sp>
        <p:nvSpPr>
          <p:cNvPr id="95" name="Shape 95"/>
          <p:cNvSpPr/>
          <p:nvPr/>
        </p:nvSpPr>
        <p:spPr>
          <a:xfrm>
            <a:off x="4166050" y="2660800"/>
            <a:ext cx="2320300" cy="2320300"/>
          </a:xfrm>
          <a:prstGeom prst="rect">
            <a:avLst/>
          </a:prstGeom>
          <a:blipFill>
            <a:blip r:embed="rId5"/>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Walrus</a:t>
            </a:r>
          </a:p>
        </p:txBody>
      </p:sp>
      <p:sp>
        <p:nvSpPr>
          <p:cNvPr id="101" name="Shape 1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Tusks protrude down from mouth</a:t>
            </a:r>
          </a:p>
          <a:p>
            <a:pPr marL="457200" lvl="0" indent="-419100" rtl="0">
              <a:buClr>
                <a:schemeClr val="dk1"/>
              </a:buClr>
              <a:buSzPct val="166666"/>
              <a:buFont typeface="Arial"/>
              <a:buChar char="•"/>
            </a:pPr>
            <a:r>
              <a:rPr lang="en"/>
              <a:t>Eats bottom invertebrates</a:t>
            </a:r>
          </a:p>
          <a:p>
            <a:pPr marL="457200" lvl="0" indent="-419100" rtl="0">
              <a:buClr>
                <a:schemeClr val="dk1"/>
              </a:buClr>
              <a:buSzPct val="166666"/>
              <a:buFont typeface="Arial"/>
              <a:buChar char="•"/>
            </a:pPr>
            <a:r>
              <a:rPr lang="en"/>
              <a:t>Sucks up food as it goes along the bottom</a:t>
            </a:r>
          </a:p>
          <a:p>
            <a:pPr marL="457200" lvl="0" indent="-419100" rtl="0">
              <a:buClr>
                <a:schemeClr val="dk1"/>
              </a:buClr>
              <a:buSzPct val="166666"/>
              <a:buFont typeface="Arial"/>
              <a:buChar char="•"/>
            </a:pPr>
            <a:r>
              <a:rPr lang="en"/>
              <a:t>Whiskers act as feelers</a:t>
            </a:r>
          </a:p>
          <a:p>
            <a:endParaRPr/>
          </a:p>
        </p:txBody>
      </p:sp>
      <p:sp>
        <p:nvSpPr>
          <p:cNvPr id="102" name="Shape 102"/>
          <p:cNvSpPr/>
          <p:nvPr/>
        </p:nvSpPr>
        <p:spPr>
          <a:xfrm>
            <a:off x="5070925" y="2721150"/>
            <a:ext cx="3148475" cy="2359675"/>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 Otter</a:t>
            </a:r>
          </a:p>
        </p:txBody>
      </p:sp>
      <p:sp>
        <p:nvSpPr>
          <p:cNvPr id="108" name="Shape 1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Order </a:t>
            </a:r>
            <a:r>
              <a:rPr lang="en" sz="2400" i="1"/>
              <a:t>Carnivora</a:t>
            </a:r>
          </a:p>
          <a:p>
            <a:pPr marL="457200" lvl="0" indent="-381000" rtl="0">
              <a:buClr>
                <a:schemeClr val="dk1"/>
              </a:buClr>
              <a:buSzPct val="166666"/>
              <a:buFont typeface="Arial"/>
              <a:buChar char="•"/>
            </a:pPr>
            <a:r>
              <a:rPr lang="en" sz="2400"/>
              <a:t>Smallest marine animal weighing 25-35 kg</a:t>
            </a:r>
          </a:p>
          <a:p>
            <a:pPr marL="457200" lvl="0" indent="-381000" rtl="0">
              <a:buClr>
                <a:schemeClr val="dk1"/>
              </a:buClr>
              <a:buSzPct val="166666"/>
              <a:buFont typeface="Arial"/>
              <a:buChar char="•"/>
            </a:pPr>
            <a:r>
              <a:rPr lang="en" sz="2400"/>
              <a:t>No blubber, instead is insulated from fur</a:t>
            </a:r>
          </a:p>
          <a:p>
            <a:pPr marL="457200" lvl="0" indent="-381000" rtl="0">
              <a:buClr>
                <a:schemeClr val="dk1"/>
              </a:buClr>
              <a:buSzPct val="166666"/>
              <a:buFont typeface="Arial"/>
              <a:buChar char="•"/>
            </a:pPr>
            <a:r>
              <a:rPr lang="en" sz="2400"/>
              <a:t>Playful and intelligent; uses tools</a:t>
            </a:r>
          </a:p>
          <a:p>
            <a:pPr marL="457200" lvl="0" indent="-381000" rtl="0">
              <a:buClr>
                <a:schemeClr val="dk1"/>
              </a:buClr>
              <a:buSzPct val="166666"/>
              <a:buFont typeface="Arial"/>
              <a:buChar char="•"/>
            </a:pPr>
            <a:r>
              <a:rPr lang="en" sz="2400"/>
              <a:t>Spends most of their time in water</a:t>
            </a:r>
          </a:p>
          <a:p>
            <a:pPr marL="457200" lvl="0" indent="-381000">
              <a:buClr>
                <a:schemeClr val="dk1"/>
              </a:buClr>
              <a:buSzPct val="166666"/>
              <a:buFont typeface="Arial"/>
              <a:buChar char="•"/>
            </a:pPr>
            <a:r>
              <a:rPr lang="en" sz="2400"/>
              <a:t>Needs about 25% of its body weight in food per day so spends the majority of his/her time looking for food--this is needed to maintain warmth.</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 Otter</a:t>
            </a:r>
          </a:p>
        </p:txBody>
      </p:sp>
      <p:sp>
        <p:nvSpPr>
          <p:cNvPr id="114" name="Shape 1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Eat abalone, sea urchins, crabs, mussels, and other invertebrates--even fish</a:t>
            </a:r>
          </a:p>
          <a:p>
            <a:pPr marL="457200" lvl="0" indent="-419100" rtl="0">
              <a:buClr>
                <a:schemeClr val="dk1"/>
              </a:buClr>
              <a:buSzPct val="166666"/>
              <a:buFont typeface="Arial"/>
              <a:buChar char="•"/>
            </a:pPr>
            <a:r>
              <a:rPr lang="en"/>
              <a:t>Live in or around kelp beds and help to keep them free of sea urchins (which eat plants)</a:t>
            </a:r>
          </a:p>
          <a:p>
            <a:endParaRPr/>
          </a:p>
        </p:txBody>
      </p:sp>
      <p:sp>
        <p:nvSpPr>
          <p:cNvPr id="115" name="Shape 115"/>
          <p:cNvSpPr/>
          <p:nvPr/>
        </p:nvSpPr>
        <p:spPr>
          <a:xfrm>
            <a:off x="0" y="3185975"/>
            <a:ext cx="2609226" cy="1957524"/>
          </a:xfrm>
          <a:prstGeom prst="rect">
            <a:avLst/>
          </a:prstGeom>
          <a:blipFill>
            <a:blip r:embed="rId3"/>
            <a:stretch>
              <a:fillRect/>
            </a:stretch>
          </a:blipFill>
          <a:ln>
            <a:noFill/>
          </a:ln>
        </p:spPr>
      </p:sp>
      <p:sp>
        <p:nvSpPr>
          <p:cNvPr id="116" name="Shape 116"/>
          <p:cNvSpPr/>
          <p:nvPr/>
        </p:nvSpPr>
        <p:spPr>
          <a:xfrm>
            <a:off x="6486200" y="3219687"/>
            <a:ext cx="2657800" cy="1890099"/>
          </a:xfrm>
          <a:prstGeom prst="rect">
            <a:avLst/>
          </a:prstGeom>
          <a:blipFill>
            <a:blip r:embed="rId4"/>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mtClean="0"/>
              <a:t>Sirenians: Manatees </a:t>
            </a:r>
            <a:r>
              <a:rPr lang="en"/>
              <a:t>&amp; Dugongs</a:t>
            </a:r>
          </a:p>
        </p:txBody>
      </p:sp>
      <p:sp>
        <p:nvSpPr>
          <p:cNvPr id="122" name="Shape 1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Relatives of the elephant</a:t>
            </a:r>
          </a:p>
          <a:p>
            <a:pPr marL="457200" lvl="0" indent="-419100" rtl="0">
              <a:buClr>
                <a:schemeClr val="dk1"/>
              </a:buClr>
              <a:buSzPct val="166666"/>
              <a:buFont typeface="Arial"/>
              <a:buChar char="•"/>
            </a:pPr>
            <a:r>
              <a:rPr lang="en"/>
              <a:t>Aka sea cows</a:t>
            </a:r>
          </a:p>
          <a:p>
            <a:pPr marL="457200" lvl="0" indent="-419100" rtl="0">
              <a:buClr>
                <a:schemeClr val="dk1"/>
              </a:buClr>
              <a:buSzPct val="166666"/>
              <a:buFont typeface="Arial"/>
              <a:buChar char="•"/>
            </a:pPr>
            <a:r>
              <a:rPr lang="en"/>
              <a:t>front flippers only, no hind limbs</a:t>
            </a:r>
          </a:p>
          <a:p>
            <a:pPr marL="457200" lvl="0" indent="-419100" rtl="0">
              <a:buClr>
                <a:schemeClr val="dk1"/>
              </a:buClr>
              <a:buSzPct val="166666"/>
              <a:buFont typeface="Arial"/>
              <a:buChar char="•"/>
            </a:pPr>
            <a:r>
              <a:rPr lang="en"/>
              <a:t>Lots of blubber</a:t>
            </a:r>
          </a:p>
          <a:p>
            <a:pPr marL="457200" lvl="0" indent="-419100" rtl="0">
              <a:buClr>
                <a:schemeClr val="dk1"/>
              </a:buClr>
              <a:buSzPct val="166666"/>
              <a:buFont typeface="Arial"/>
              <a:buChar char="•"/>
            </a:pPr>
            <a:r>
              <a:rPr lang="en"/>
              <a:t>Wrinkled skin with a few hairs</a:t>
            </a:r>
          </a:p>
          <a:p>
            <a:pPr marL="457200" lvl="0" indent="-419100" rtl="0">
              <a:buClr>
                <a:schemeClr val="dk1"/>
              </a:buClr>
              <a:buSzPct val="166666"/>
              <a:buFont typeface="Arial"/>
              <a:buChar char="•"/>
            </a:pPr>
            <a:r>
              <a:rPr lang="en"/>
              <a:t>Gentle &amp; Peaceful</a:t>
            </a:r>
          </a:p>
        </p:txBody>
      </p:sp>
      <p:sp>
        <p:nvSpPr>
          <p:cNvPr id="123" name="Shape 123"/>
          <p:cNvSpPr/>
          <p:nvPr/>
        </p:nvSpPr>
        <p:spPr>
          <a:xfrm>
            <a:off x="5977924" y="2760600"/>
            <a:ext cx="2946649" cy="2320200"/>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Manatees &amp; Dugongs</a:t>
            </a:r>
          </a:p>
        </p:txBody>
      </p:sp>
      <p:sp>
        <p:nvSpPr>
          <p:cNvPr id="129" name="Shape 12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Often live in groups</a:t>
            </a:r>
          </a:p>
          <a:p>
            <a:pPr marL="457200" lvl="0" indent="-419100" rtl="0">
              <a:buClr>
                <a:schemeClr val="dk1"/>
              </a:buClr>
              <a:buSzPct val="166666"/>
              <a:buFont typeface="Arial"/>
              <a:buChar char="•"/>
            </a:pPr>
            <a:r>
              <a:rPr lang="en"/>
              <a:t>Vegetarians</a:t>
            </a:r>
          </a:p>
          <a:p>
            <a:pPr marL="914400" lvl="1" indent="-381000" rtl="0">
              <a:buClr>
                <a:schemeClr val="dk1"/>
              </a:buClr>
              <a:buSzPct val="80000"/>
              <a:buFont typeface="Courier New"/>
              <a:buChar char="o"/>
            </a:pPr>
            <a:r>
              <a:rPr lang="en"/>
              <a:t>big lips for eating seaweed</a:t>
            </a:r>
          </a:p>
          <a:p>
            <a:pPr marL="457200" lvl="0" indent="-419100" rtl="0">
              <a:buClr>
                <a:schemeClr val="dk1"/>
              </a:buClr>
              <a:buSzPct val="166666"/>
              <a:buFont typeface="Arial"/>
              <a:buChar char="•"/>
            </a:pPr>
            <a:r>
              <a:rPr lang="en"/>
              <a:t>All are big</a:t>
            </a:r>
          </a:p>
          <a:p>
            <a:pPr marL="914400" lvl="1" indent="-381000" rtl="0">
              <a:buClr>
                <a:schemeClr val="dk1"/>
              </a:buClr>
              <a:buSzPct val="80000"/>
              <a:buFont typeface="Courier New"/>
              <a:buChar char="o"/>
            </a:pPr>
            <a:r>
              <a:rPr lang="en"/>
              <a:t>Manatees are about 4.5m and 600 kg</a:t>
            </a:r>
          </a:p>
          <a:p>
            <a:pPr marL="914400" lvl="1" indent="-381000" rtl="0">
              <a:buClr>
                <a:schemeClr val="dk1"/>
              </a:buClr>
              <a:buSzPct val="80000"/>
              <a:buFont typeface="Courier New"/>
              <a:buChar char="o"/>
            </a:pPr>
            <a:r>
              <a:rPr lang="en"/>
              <a:t>Dugongs are about 3m and 420 kg</a:t>
            </a:r>
          </a:p>
          <a:p>
            <a:pPr marL="457200" lvl="0" indent="-419100" rtl="0">
              <a:buClr>
                <a:schemeClr val="dk1"/>
              </a:buClr>
              <a:buSzPct val="166666"/>
              <a:buFont typeface="Arial"/>
              <a:buChar char="•"/>
            </a:pPr>
            <a:r>
              <a:rPr lang="en"/>
              <a:t>Reproduce slowly</a:t>
            </a:r>
          </a:p>
          <a:p>
            <a:pPr marL="457200" lvl="0" indent="-419100">
              <a:buClr>
                <a:schemeClr val="dk1"/>
              </a:buClr>
              <a:buSzPct val="166666"/>
              <a:buFont typeface="Arial"/>
              <a:buChar char="•"/>
            </a:pPr>
            <a:r>
              <a:rPr lang="en"/>
              <a:t>All 4 species are endangered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135" name="Shape 13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136" name="Shape 136"/>
          <p:cNvSpPr/>
          <p:nvPr/>
        </p:nvSpPr>
        <p:spPr>
          <a:xfrm>
            <a:off x="372500" y="80650"/>
            <a:ext cx="3525100" cy="5031124"/>
          </a:xfrm>
          <a:prstGeom prst="rect">
            <a:avLst/>
          </a:prstGeom>
          <a:blipFill>
            <a:blip r:embed="rId3"/>
            <a:stretch>
              <a:fillRect/>
            </a:stretch>
          </a:blipFill>
          <a:ln>
            <a:noFill/>
          </a:ln>
        </p:spPr>
      </p:sp>
      <p:sp>
        <p:nvSpPr>
          <p:cNvPr id="137" name="Shape 137"/>
          <p:cNvSpPr/>
          <p:nvPr/>
        </p:nvSpPr>
        <p:spPr>
          <a:xfrm>
            <a:off x="4722125" y="80650"/>
            <a:ext cx="3720149" cy="4975948"/>
          </a:xfrm>
          <a:prstGeom prst="rect">
            <a:avLst/>
          </a:prstGeom>
          <a:blipFill>
            <a:blip r:embed="rId4"/>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Whales, Dolphins &amp; Porpoises</a:t>
            </a:r>
          </a:p>
        </p:txBody>
      </p:sp>
      <p:sp>
        <p:nvSpPr>
          <p:cNvPr id="143" name="Shape 1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Order </a:t>
            </a:r>
            <a:r>
              <a:rPr lang="en" i="1"/>
              <a:t>Cetacea</a:t>
            </a:r>
            <a:r>
              <a:rPr lang="en"/>
              <a:t> (called Cetaceans)</a:t>
            </a:r>
          </a:p>
          <a:p>
            <a:pPr marL="457200" lvl="0" indent="-419100" rtl="0">
              <a:buClr>
                <a:schemeClr val="dk1"/>
              </a:buClr>
              <a:buSzPct val="166666"/>
              <a:buFont typeface="Arial"/>
              <a:buChar char="•"/>
            </a:pPr>
            <a:r>
              <a:rPr lang="en"/>
              <a:t>Result of convergent evolution</a:t>
            </a:r>
          </a:p>
          <a:p>
            <a:pPr marL="914400" lvl="1" indent="-381000" rtl="0">
              <a:buClr>
                <a:schemeClr val="dk1"/>
              </a:buClr>
              <a:buSzPct val="218181"/>
              <a:buFont typeface="Courier New"/>
              <a:buChar char="o"/>
            </a:pPr>
            <a:r>
              <a:rPr lang="en" sz="1100"/>
              <a:t>the process whereby organisms not closely related independently evolve similar traits as a result of having to adapt to similar environments </a:t>
            </a:r>
          </a:p>
          <a:p>
            <a:pPr marL="457200" lvl="0" indent="-419100" rtl="0">
              <a:buClr>
                <a:schemeClr val="dk1"/>
              </a:buClr>
              <a:buSzPct val="166666"/>
              <a:buFont typeface="Arial"/>
              <a:buChar char="•"/>
            </a:pPr>
            <a:r>
              <a:rPr lang="en"/>
              <a:t>Breathe air (above water) and can drown</a:t>
            </a:r>
          </a:p>
          <a:p>
            <a:pPr marL="457200" lvl="0" indent="-419100" rtl="0">
              <a:buClr>
                <a:schemeClr val="dk1"/>
              </a:buClr>
              <a:buSzPct val="166666"/>
              <a:buFont typeface="Arial"/>
              <a:buChar char="•"/>
            </a:pPr>
            <a:r>
              <a:rPr lang="en"/>
              <a:t>Warm-blooded, have hair and produce milk</a:t>
            </a:r>
          </a:p>
          <a:p>
            <a:pPr marL="457200" lvl="0" indent="-419100" rtl="0">
              <a:buClr>
                <a:schemeClr val="dk1"/>
              </a:buClr>
              <a:buSzPct val="166666"/>
              <a:buFont typeface="Arial"/>
              <a:buChar char="•"/>
            </a:pPr>
            <a:r>
              <a:rPr lang="en"/>
              <a:t>Front flippers but no hind limbs</a:t>
            </a:r>
          </a:p>
          <a:p>
            <a:pPr marL="457200" lvl="0" indent="-419100">
              <a:buClr>
                <a:schemeClr val="dk1"/>
              </a:buClr>
              <a:buSzPct val="166666"/>
              <a:buFont typeface="Arial"/>
              <a:buChar char="•"/>
            </a:pPr>
            <a:r>
              <a:rPr lang="en"/>
              <a:t>Tail ends in flukes (fin-like)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Whales, Dolphins &amp; Porpoises</a:t>
            </a:r>
          </a:p>
        </p:txBody>
      </p:sp>
      <p:sp>
        <p:nvSpPr>
          <p:cNvPr id="149" name="Shape 1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Blubber keeps them warm (very little hair)</a:t>
            </a:r>
          </a:p>
          <a:p>
            <a:pPr marL="457200" lvl="0" indent="-419100" rtl="0">
              <a:buClr>
                <a:schemeClr val="dk1"/>
              </a:buClr>
              <a:buSzPct val="166666"/>
              <a:buFont typeface="Arial"/>
              <a:buChar char="•"/>
            </a:pPr>
            <a:r>
              <a:rPr lang="en"/>
              <a:t>Nostrils are fused and on top of head to form a blowhole</a:t>
            </a:r>
          </a:p>
          <a:p>
            <a:pPr marL="457200" lvl="0" indent="-419100" rtl="0">
              <a:buClr>
                <a:schemeClr val="dk1"/>
              </a:buClr>
              <a:buSzPct val="166666"/>
              <a:buFont typeface="Arial"/>
              <a:buChar char="•"/>
            </a:pPr>
            <a:r>
              <a:rPr lang="en"/>
              <a:t>~90 species</a:t>
            </a:r>
          </a:p>
          <a:p>
            <a:pPr marL="457200" lvl="0" indent="-419100" rtl="0">
              <a:buClr>
                <a:schemeClr val="dk1"/>
              </a:buClr>
              <a:buSzPct val="166666"/>
              <a:buFont typeface="Arial"/>
              <a:buChar char="•"/>
            </a:pPr>
            <a:r>
              <a:rPr lang="en"/>
              <a:t>Only 5 are freshwater (all dolphins)</a:t>
            </a:r>
          </a:p>
          <a:p>
            <a:pPr marL="457200" lvl="0" indent="-419100" rtl="0">
              <a:buClr>
                <a:schemeClr val="dk1"/>
              </a:buClr>
              <a:buSzPct val="166666"/>
              <a:buFont typeface="Arial"/>
              <a:buChar char="•"/>
            </a:pPr>
            <a:r>
              <a:rPr lang="en"/>
              <a:t>2 groups:</a:t>
            </a:r>
          </a:p>
          <a:p>
            <a:pPr marL="914400" lvl="1" indent="-381000" rtl="0">
              <a:buClr>
                <a:schemeClr val="dk1"/>
              </a:buClr>
              <a:buSzPct val="80000"/>
              <a:buFont typeface="Courier New"/>
              <a:buChar char="o"/>
            </a:pPr>
            <a:r>
              <a:rPr lang="en"/>
              <a:t>Toothless-filter feeding</a:t>
            </a:r>
          </a:p>
          <a:p>
            <a:pPr marL="914400" lvl="1" indent="-381000">
              <a:buClr>
                <a:schemeClr val="dk1"/>
              </a:buClr>
              <a:buSzPct val="80000"/>
              <a:buFont typeface="Courier New"/>
              <a:buChar char="o"/>
            </a:pPr>
            <a:r>
              <a:rPr lang="en"/>
              <a:t>Toothed-carnivorous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Label your whale</a:t>
            </a:r>
          </a:p>
        </p:txBody>
      </p:sp>
      <p:sp>
        <p:nvSpPr>
          <p:cNvPr id="155" name="Shape 155"/>
          <p:cNvSpPr txBox="1">
            <a:spLocks noGrp="1"/>
          </p:cNvSpPr>
          <p:nvPr>
            <p:ph type="body" idx="1"/>
          </p:nvPr>
        </p:nvSpPr>
        <p:spPr>
          <a:xfrm>
            <a:off x="457200" y="1200150"/>
            <a:ext cx="32415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baleen</a:t>
            </a:r>
          </a:p>
          <a:p>
            <a:pPr marL="457200" lvl="0" indent="-419100" rtl="0">
              <a:buClr>
                <a:schemeClr val="dk1"/>
              </a:buClr>
              <a:buSzPct val="166666"/>
              <a:buFont typeface="Arial"/>
              <a:buChar char="•"/>
            </a:pPr>
            <a:r>
              <a:rPr lang="en"/>
              <a:t>blowhole</a:t>
            </a:r>
          </a:p>
          <a:p>
            <a:pPr marL="457200" lvl="0" indent="-419100" rtl="0">
              <a:buClr>
                <a:schemeClr val="dk1"/>
              </a:buClr>
              <a:buSzPct val="166666"/>
              <a:buFont typeface="Arial"/>
              <a:buChar char="•"/>
            </a:pPr>
            <a:r>
              <a:rPr lang="en"/>
              <a:t>dorsal fin</a:t>
            </a:r>
          </a:p>
          <a:p>
            <a:pPr marL="457200" lvl="0" indent="-419100" rtl="0">
              <a:buClr>
                <a:schemeClr val="dk1"/>
              </a:buClr>
              <a:buSzPct val="166666"/>
              <a:buFont typeface="Arial"/>
              <a:buChar char="•"/>
            </a:pPr>
            <a:r>
              <a:rPr lang="en"/>
              <a:t>eye</a:t>
            </a:r>
          </a:p>
          <a:p>
            <a:pPr marL="457200" lvl="0" indent="-419100" rtl="0">
              <a:buClr>
                <a:schemeClr val="dk1"/>
              </a:buClr>
              <a:buSzPct val="166666"/>
              <a:buFont typeface="Arial"/>
              <a:buChar char="•"/>
            </a:pPr>
            <a:r>
              <a:rPr lang="en"/>
              <a:t>flipper</a:t>
            </a:r>
          </a:p>
          <a:p>
            <a:pPr marL="457200" lvl="0" indent="-419100" rtl="0">
              <a:buClr>
                <a:schemeClr val="dk1"/>
              </a:buClr>
              <a:buSzPct val="166666"/>
              <a:buFont typeface="Arial"/>
              <a:buChar char="•"/>
            </a:pPr>
            <a:r>
              <a:rPr lang="en"/>
              <a:t>fluke</a:t>
            </a:r>
          </a:p>
          <a:p>
            <a:endParaRPr/>
          </a:p>
        </p:txBody>
      </p:sp>
      <p:sp>
        <p:nvSpPr>
          <p:cNvPr id="156" name="Shape 156"/>
          <p:cNvSpPr txBox="1">
            <a:spLocks noGrp="1"/>
          </p:cNvSpPr>
          <p:nvPr>
            <p:ph type="body" idx="2"/>
          </p:nvPr>
        </p:nvSpPr>
        <p:spPr>
          <a:xfrm>
            <a:off x="3594925" y="1266375"/>
            <a:ext cx="32415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rostrum </a:t>
            </a:r>
          </a:p>
          <a:p>
            <a:pPr marL="457200" lvl="0" indent="-419100" rtl="0">
              <a:buClr>
                <a:schemeClr val="dk1"/>
              </a:buClr>
              <a:buSzPct val="166666"/>
              <a:buFont typeface="Arial"/>
              <a:buChar char="•"/>
            </a:pPr>
            <a:r>
              <a:rPr lang="en"/>
              <a:t>teeth</a:t>
            </a:r>
          </a:p>
          <a:p>
            <a:pPr marL="457200" lvl="0" indent="-419100" rtl="0">
              <a:buClr>
                <a:schemeClr val="dk1"/>
              </a:buClr>
              <a:buSzPct val="166666"/>
              <a:buFont typeface="Arial"/>
              <a:buChar char="•"/>
            </a:pPr>
            <a:r>
              <a:rPr lang="en"/>
              <a:t>throat</a:t>
            </a:r>
          </a:p>
        </p:txBody>
      </p:sp>
      <p:sp>
        <p:nvSpPr>
          <p:cNvPr id="157" name="Shape 157"/>
          <p:cNvSpPr/>
          <p:nvPr/>
        </p:nvSpPr>
        <p:spPr>
          <a:xfrm>
            <a:off x="3777625" y="2829272"/>
            <a:ext cx="5366374" cy="2314224"/>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General Info</a:t>
            </a:r>
          </a:p>
        </p:txBody>
      </p:sp>
      <p:sp>
        <p:nvSpPr>
          <p:cNvPr id="38" name="Shape 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Evolved from reptiles</a:t>
            </a:r>
          </a:p>
          <a:p>
            <a:pPr marL="457200" lvl="0" indent="-419100" rtl="0">
              <a:buClr>
                <a:schemeClr val="dk1"/>
              </a:buClr>
              <a:buSzPct val="166666"/>
              <a:buFont typeface="Arial"/>
              <a:buChar char="•"/>
            </a:pPr>
            <a:r>
              <a:rPr lang="en"/>
              <a:t>Now ~4500 species</a:t>
            </a:r>
          </a:p>
          <a:p>
            <a:pPr marL="457200" lvl="0" indent="-419100" rtl="0">
              <a:buClr>
                <a:schemeClr val="dk1"/>
              </a:buClr>
              <a:buSzPct val="166666"/>
              <a:buFont typeface="Arial"/>
              <a:buChar char="•"/>
            </a:pPr>
            <a:r>
              <a:rPr lang="en"/>
              <a:t>Endothermic (Warm-blooded)</a:t>
            </a:r>
          </a:p>
          <a:p>
            <a:pPr marL="457200" lvl="0" indent="-419100" rtl="0">
              <a:buClr>
                <a:schemeClr val="dk1"/>
              </a:buClr>
              <a:buSzPct val="166666"/>
              <a:buFont typeface="Arial"/>
              <a:buChar char="•"/>
            </a:pPr>
            <a:r>
              <a:rPr lang="en"/>
              <a:t>Skin has hair</a:t>
            </a:r>
          </a:p>
          <a:p>
            <a:pPr marL="457200" lvl="0" indent="-419100" rtl="0">
              <a:buClr>
                <a:schemeClr val="dk1"/>
              </a:buClr>
              <a:buSzPct val="166666"/>
              <a:buFont typeface="Arial"/>
              <a:buChar char="•"/>
            </a:pPr>
            <a:r>
              <a:rPr lang="en"/>
              <a:t>Very large brain, very complex</a:t>
            </a:r>
          </a:p>
          <a:p>
            <a:pPr marL="457200" lvl="0" indent="-419100">
              <a:buClr>
                <a:schemeClr val="dk1"/>
              </a:buClr>
              <a:buSzPct val="166666"/>
              <a:buFont typeface="Arial"/>
              <a:buChar char="•"/>
            </a:pPr>
            <a:r>
              <a:rPr lang="en"/>
              <a:t>Adaptable, can live anywhere there is air to breathe and food to eat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Toothless Whales</a:t>
            </a:r>
          </a:p>
        </p:txBody>
      </p:sp>
      <p:sp>
        <p:nvSpPr>
          <p:cNvPr id="163" name="Shape 1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Toothless whales are baleen whales</a:t>
            </a:r>
          </a:p>
          <a:p>
            <a:pPr marL="457200" lvl="0" indent="-419100" rtl="0">
              <a:buClr>
                <a:schemeClr val="dk1"/>
              </a:buClr>
              <a:buSzPct val="166666"/>
              <a:buFont typeface="Arial"/>
              <a:buChar char="•"/>
            </a:pPr>
            <a:r>
              <a:rPr lang="en"/>
              <a:t>Baleen = rows of flexible, fibrous plates</a:t>
            </a:r>
          </a:p>
          <a:p>
            <a:pPr marL="457200" lvl="0" indent="-419100" rtl="0">
              <a:buClr>
                <a:schemeClr val="dk1"/>
              </a:buClr>
              <a:buSzPct val="166666"/>
              <a:buFont typeface="Arial"/>
              <a:buChar char="•"/>
            </a:pPr>
            <a:r>
              <a:rPr lang="en"/>
              <a:t>Bristles overlap to form a dense “mat” on the roof of the mouth</a:t>
            </a:r>
          </a:p>
          <a:p>
            <a:pPr marL="457200" lvl="0" indent="-419100" rtl="0">
              <a:buClr>
                <a:schemeClr val="dk1"/>
              </a:buClr>
              <a:buSzPct val="166666"/>
              <a:buFont typeface="Arial"/>
              <a:buChar char="•"/>
            </a:pPr>
            <a:r>
              <a:rPr lang="en"/>
              <a:t>Takes mouthfuls of water and squeezes it out through bristles</a:t>
            </a:r>
          </a:p>
          <a:p>
            <a:pPr marL="457200" lvl="0" indent="-419100">
              <a:buClr>
                <a:schemeClr val="dk1"/>
              </a:buClr>
              <a:buSzPct val="166666"/>
              <a:buFont typeface="Arial"/>
              <a:buChar char="•"/>
            </a:pPr>
            <a:r>
              <a:rPr lang="en"/>
              <a:t>Then licks food left behind and swallows it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169" name="Shape 1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170" name="Shape 170"/>
          <p:cNvSpPr/>
          <p:nvPr/>
        </p:nvSpPr>
        <p:spPr>
          <a:xfrm>
            <a:off x="41925" y="65350"/>
            <a:ext cx="1897474" cy="2533675"/>
          </a:xfrm>
          <a:prstGeom prst="rect">
            <a:avLst/>
          </a:prstGeom>
          <a:blipFill>
            <a:blip r:embed="rId3"/>
            <a:stretch>
              <a:fillRect/>
            </a:stretch>
          </a:blipFill>
          <a:ln>
            <a:noFill/>
          </a:ln>
        </p:spPr>
      </p:sp>
      <p:sp>
        <p:nvSpPr>
          <p:cNvPr id="171" name="Shape 171"/>
          <p:cNvSpPr/>
          <p:nvPr/>
        </p:nvSpPr>
        <p:spPr>
          <a:xfrm>
            <a:off x="1807175" y="1015125"/>
            <a:ext cx="7143750" cy="4095750"/>
          </a:xfrm>
          <a:prstGeom prst="rect">
            <a:avLst/>
          </a:prstGeom>
          <a:blipFill>
            <a:blip r:embed="rId4"/>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Toothless Whales</a:t>
            </a:r>
          </a:p>
        </p:txBody>
      </p:sp>
      <p:sp>
        <p:nvSpPr>
          <p:cNvPr id="177" name="Shape 1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Largest animals to ever live on earth</a:t>
            </a:r>
          </a:p>
          <a:p>
            <a:pPr marL="457200" lvl="0" indent="-419100" rtl="0">
              <a:buClr>
                <a:schemeClr val="dk1"/>
              </a:buClr>
              <a:buSzPct val="166666"/>
              <a:buFont typeface="Arial"/>
              <a:buChar char="•"/>
            </a:pPr>
            <a:r>
              <a:rPr lang="en"/>
              <a:t>11 species</a:t>
            </a:r>
          </a:p>
          <a:p>
            <a:pPr marL="457200" lvl="0" indent="-419100" rtl="0">
              <a:buClr>
                <a:schemeClr val="dk1"/>
              </a:buClr>
              <a:buSzPct val="166666"/>
              <a:buFont typeface="Arial"/>
              <a:buChar char="•"/>
            </a:pPr>
            <a:r>
              <a:rPr lang="en"/>
              <a:t>Overhunting has caused them to almost be extinct (blue, minke, fin, humpback, right, bowhead and gray whales)</a:t>
            </a:r>
          </a:p>
          <a:p>
            <a:pPr marL="457200" lvl="0" indent="-419100" rtl="0">
              <a:buClr>
                <a:schemeClr val="dk1"/>
              </a:buClr>
              <a:buSzPct val="166666"/>
              <a:buFont typeface="Arial"/>
              <a:buChar char="•"/>
            </a:pPr>
            <a:r>
              <a:rPr lang="en"/>
              <a:t>Some also eat fish</a:t>
            </a:r>
          </a:p>
          <a:p>
            <a:pPr marL="457200" lvl="0" indent="-419100">
              <a:buClr>
                <a:schemeClr val="dk1"/>
              </a:buClr>
              <a:buSzPct val="166666"/>
              <a:buFont typeface="Arial"/>
              <a:buChar char="•"/>
            </a:pPr>
            <a:r>
              <a:rPr lang="en"/>
              <a:t>Some eat on top of water, others are bottom feeders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183" name="Shape 1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184" name="Shape 184"/>
          <p:cNvSpPr/>
          <p:nvPr/>
        </p:nvSpPr>
        <p:spPr>
          <a:xfrm>
            <a:off x="0" y="49924"/>
            <a:ext cx="3084926" cy="1774275"/>
          </a:xfrm>
          <a:prstGeom prst="rect">
            <a:avLst/>
          </a:prstGeom>
          <a:blipFill>
            <a:blip r:embed="rId3"/>
            <a:stretch>
              <a:fillRect/>
            </a:stretch>
          </a:blipFill>
          <a:ln>
            <a:noFill/>
          </a:ln>
        </p:spPr>
      </p:sp>
      <p:sp>
        <p:nvSpPr>
          <p:cNvPr id="185" name="Shape 185"/>
          <p:cNvSpPr/>
          <p:nvPr/>
        </p:nvSpPr>
        <p:spPr>
          <a:xfrm>
            <a:off x="2892425" y="1160520"/>
            <a:ext cx="3084924" cy="1845425"/>
          </a:xfrm>
          <a:prstGeom prst="rect">
            <a:avLst/>
          </a:prstGeom>
          <a:blipFill>
            <a:blip r:embed="rId4"/>
            <a:stretch>
              <a:fillRect/>
            </a:stretch>
          </a:blipFill>
          <a:ln>
            <a:noFill/>
          </a:ln>
        </p:spPr>
      </p:sp>
      <p:sp>
        <p:nvSpPr>
          <p:cNvPr id="186" name="Shape 186"/>
          <p:cNvSpPr/>
          <p:nvPr/>
        </p:nvSpPr>
        <p:spPr>
          <a:xfrm>
            <a:off x="5713312" y="0"/>
            <a:ext cx="3430674" cy="5143500"/>
          </a:xfrm>
          <a:prstGeom prst="rect">
            <a:avLst/>
          </a:prstGeom>
          <a:blipFill>
            <a:blip r:embed="rId5"/>
            <a:stretch>
              <a:fillRect/>
            </a:stretch>
          </a:blipFill>
          <a:ln>
            <a:noFill/>
          </a:ln>
        </p:spPr>
      </p:sp>
      <p:sp>
        <p:nvSpPr>
          <p:cNvPr id="187" name="Shape 187"/>
          <p:cNvSpPr/>
          <p:nvPr/>
        </p:nvSpPr>
        <p:spPr>
          <a:xfrm>
            <a:off x="0" y="2586625"/>
            <a:ext cx="3430675" cy="2556874"/>
          </a:xfrm>
          <a:prstGeom prst="rect">
            <a:avLst/>
          </a:prstGeom>
          <a:blipFill>
            <a:blip r:embed="rId6"/>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Toothed Whales</a:t>
            </a:r>
          </a:p>
        </p:txBody>
      </p:sp>
      <p:sp>
        <p:nvSpPr>
          <p:cNvPr id="193" name="Shape 19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Don’t use teeth to chew, just hold onto prey and swallow it whole</a:t>
            </a:r>
          </a:p>
          <a:p>
            <a:pPr marL="457200" lvl="0" indent="-419100" rtl="0">
              <a:buClr>
                <a:schemeClr val="dk1"/>
              </a:buClr>
              <a:buSzPct val="166666"/>
              <a:buFont typeface="Arial"/>
              <a:buChar char="•"/>
            </a:pPr>
            <a:r>
              <a:rPr lang="en"/>
              <a:t>3 chambered stomach grinds up food</a:t>
            </a:r>
          </a:p>
          <a:p>
            <a:pPr marL="457200" lvl="0" indent="-419100" rtl="0">
              <a:buClr>
                <a:schemeClr val="dk1"/>
              </a:buClr>
              <a:buSzPct val="166666"/>
              <a:buFont typeface="Arial"/>
              <a:buChar char="•"/>
            </a:pPr>
            <a:r>
              <a:rPr lang="en"/>
              <a:t>one blowhole (baleen whales have 2)</a:t>
            </a:r>
          </a:p>
          <a:p>
            <a:pPr marL="914400" lvl="1" indent="-381000">
              <a:buClr>
                <a:schemeClr val="dk1"/>
              </a:buClr>
              <a:buSzPct val="80000"/>
              <a:buFont typeface="Courier New"/>
              <a:buChar char="o"/>
            </a:pPr>
            <a:r>
              <a:rPr lang="en"/>
              <a:t>Baleen whales are HUGE and must be able to take in more oxygen than toothed whales which are smaller (in comparison) and need less oxygen. Baleen whales are able to stay under much longer bc of this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Sperm Whale</a:t>
            </a:r>
          </a:p>
        </p:txBody>
      </p:sp>
      <p:sp>
        <p:nvSpPr>
          <p:cNvPr id="199" name="Shape 199"/>
          <p:cNvSpPr txBox="1">
            <a:spLocks noGrp="1"/>
          </p:cNvSpPr>
          <p:nvPr>
            <p:ph type="body" idx="1"/>
          </p:nvPr>
        </p:nvSpPr>
        <p:spPr>
          <a:xfrm>
            <a:off x="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Eat squid, fish, and lobsters</a:t>
            </a:r>
          </a:p>
          <a:p>
            <a:pPr marL="457200" lvl="0" indent="-419100" rtl="0">
              <a:buClr>
                <a:schemeClr val="dk1"/>
              </a:buClr>
              <a:buSzPct val="166666"/>
              <a:buFont typeface="Arial"/>
              <a:buChar char="•"/>
            </a:pPr>
            <a:r>
              <a:rPr lang="en"/>
              <a:t>Undigested material called </a:t>
            </a:r>
            <a:r>
              <a:rPr lang="en" i="1"/>
              <a:t>ambergris</a:t>
            </a:r>
            <a:r>
              <a:rPr lang="en"/>
              <a:t> accumulates in the gut</a:t>
            </a:r>
          </a:p>
          <a:p>
            <a:pPr marL="914400" lvl="1" indent="-381000" rtl="0">
              <a:buClr>
                <a:schemeClr val="dk1"/>
              </a:buClr>
              <a:buSzPct val="80000"/>
              <a:buFont typeface="Courier New"/>
              <a:buChar char="o"/>
            </a:pPr>
            <a:r>
              <a:rPr lang="en"/>
              <a:t>can be used in perfume</a:t>
            </a:r>
          </a:p>
          <a:p>
            <a:pPr marL="914400" lvl="1" indent="-381000" rtl="0">
              <a:buClr>
                <a:schemeClr val="dk1"/>
              </a:buClr>
              <a:buSzPct val="80000"/>
              <a:buFont typeface="Courier New"/>
              <a:buChar char="o"/>
            </a:pPr>
            <a:r>
              <a:rPr lang="en"/>
              <a:t>to flavor food</a:t>
            </a:r>
          </a:p>
          <a:p>
            <a:pPr marL="914400" lvl="1" indent="-381000" rtl="0">
              <a:buClr>
                <a:schemeClr val="dk1"/>
              </a:buClr>
              <a:buSzPct val="80000"/>
              <a:buFont typeface="Courier New"/>
              <a:buChar char="o"/>
            </a:pPr>
            <a:r>
              <a:rPr lang="en"/>
              <a:t>as an aphrodisiac </a:t>
            </a:r>
          </a:p>
          <a:p>
            <a:pPr marL="457200" lvl="0" indent="-419100">
              <a:buClr>
                <a:schemeClr val="dk1"/>
              </a:buClr>
              <a:buSzPct val="166666"/>
              <a:buFont typeface="Arial"/>
              <a:buChar char="•"/>
            </a:pPr>
            <a:r>
              <a:rPr lang="en"/>
              <a:t>This is the whale from Moby Dick</a:t>
            </a:r>
          </a:p>
        </p:txBody>
      </p:sp>
      <p:sp>
        <p:nvSpPr>
          <p:cNvPr id="200" name="Shape 200"/>
          <p:cNvSpPr/>
          <p:nvPr/>
        </p:nvSpPr>
        <p:spPr>
          <a:xfrm>
            <a:off x="6360000" y="2397075"/>
            <a:ext cx="2622649" cy="2709649"/>
          </a:xfrm>
          <a:prstGeom prst="rect">
            <a:avLst/>
          </a:prstGeom>
          <a:blipFill>
            <a:blip r:embed="rId3"/>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Orcas (Killer whales)</a:t>
            </a:r>
          </a:p>
        </p:txBody>
      </p:sp>
      <p:sp>
        <p:nvSpPr>
          <p:cNvPr id="206" name="Shape 2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Actually are the largest of the dolphin family</a:t>
            </a:r>
          </a:p>
          <a:p>
            <a:pPr marL="457200" lvl="0" indent="-419100" rtl="0">
              <a:buClr>
                <a:schemeClr val="dk1"/>
              </a:buClr>
              <a:buSzPct val="166666"/>
              <a:buFont typeface="Arial"/>
              <a:buChar char="•"/>
            </a:pPr>
            <a:r>
              <a:rPr lang="en"/>
              <a:t>Black and white</a:t>
            </a:r>
          </a:p>
          <a:p>
            <a:pPr marL="457200" lvl="0" indent="-419100" rtl="0">
              <a:buClr>
                <a:schemeClr val="dk1"/>
              </a:buClr>
              <a:buSzPct val="166666"/>
              <a:buFont typeface="Arial"/>
              <a:buChar char="•"/>
            </a:pPr>
            <a:r>
              <a:rPr lang="en"/>
              <a:t>Eats penguins, seals, large fish, other small whales</a:t>
            </a:r>
          </a:p>
          <a:p>
            <a:endParaRPr/>
          </a:p>
        </p:txBody>
      </p:sp>
      <p:sp>
        <p:nvSpPr>
          <p:cNvPr id="207" name="Shape 207"/>
          <p:cNvSpPr/>
          <p:nvPr/>
        </p:nvSpPr>
        <p:spPr>
          <a:xfrm>
            <a:off x="4298475" y="2697725"/>
            <a:ext cx="3178024" cy="2385425"/>
          </a:xfrm>
          <a:prstGeom prst="rect">
            <a:avLst/>
          </a:prstGeom>
          <a:blipFill>
            <a:blip r:embed="rId3"/>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Dolphins &amp; Porpoises</a:t>
            </a:r>
          </a:p>
        </p:txBody>
      </p:sp>
      <p:sp>
        <p:nvSpPr>
          <p:cNvPr id="213" name="Shape 2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Have distinctive snouts (called a beak)</a:t>
            </a:r>
          </a:p>
          <a:p>
            <a:pPr marL="457200" lvl="0" indent="-419100" rtl="0">
              <a:buClr>
                <a:schemeClr val="dk1"/>
              </a:buClr>
              <a:buSzPct val="166666"/>
              <a:buFont typeface="Arial"/>
              <a:buChar char="•"/>
            </a:pPr>
            <a:r>
              <a:rPr lang="en"/>
              <a:t>Seem to be smiling</a:t>
            </a:r>
          </a:p>
          <a:p>
            <a:pPr marL="457200" lvl="0" indent="-419100" rtl="0">
              <a:buClr>
                <a:schemeClr val="dk1"/>
              </a:buClr>
              <a:buSzPct val="166666"/>
              <a:buFont typeface="Arial"/>
              <a:buChar char="•"/>
            </a:pPr>
            <a:r>
              <a:rPr lang="en"/>
              <a:t>Playful and social</a:t>
            </a:r>
          </a:p>
          <a:p>
            <a:pPr marL="457200" lvl="0" indent="-419100" rtl="0">
              <a:buClr>
                <a:schemeClr val="dk1"/>
              </a:buClr>
              <a:buSzPct val="166666"/>
              <a:buFont typeface="Arial"/>
              <a:buChar char="•"/>
            </a:pPr>
            <a:r>
              <a:rPr lang="en"/>
              <a:t>Easily trained (smart!)</a:t>
            </a:r>
          </a:p>
          <a:p>
            <a:pPr marL="457200" lvl="0" indent="-419100" rtl="0">
              <a:buClr>
                <a:schemeClr val="dk1"/>
              </a:buClr>
              <a:buSzPct val="166666"/>
              <a:buFont typeface="Arial"/>
              <a:buChar char="•"/>
            </a:pPr>
            <a:r>
              <a:rPr lang="en"/>
              <a:t>Travel in pods</a:t>
            </a:r>
          </a:p>
          <a:p>
            <a:pPr marL="457200" lvl="0" indent="-419100" rtl="0">
              <a:buClr>
                <a:schemeClr val="dk1"/>
              </a:buClr>
              <a:buSzPct val="166666"/>
              <a:buFont typeface="Arial"/>
              <a:buChar char="•"/>
            </a:pPr>
            <a:r>
              <a:rPr lang="en"/>
              <a:t>Dolphins --sharper nose</a:t>
            </a:r>
          </a:p>
          <a:p>
            <a:pPr marL="457200" lvl="0" indent="-419100">
              <a:buClr>
                <a:schemeClr val="dk1"/>
              </a:buClr>
              <a:buSzPct val="166666"/>
              <a:buFont typeface="Arial"/>
              <a:buChar char="•"/>
            </a:pPr>
            <a:r>
              <a:rPr lang="en"/>
              <a:t>porpoise--blunter nose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219" name="Shape 2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20" name="Shape 220"/>
          <p:cNvSpPr/>
          <p:nvPr/>
        </p:nvSpPr>
        <p:spPr>
          <a:xfrm>
            <a:off x="2879274" y="2280600"/>
            <a:ext cx="4308876" cy="2862900"/>
          </a:xfrm>
          <a:prstGeom prst="rect">
            <a:avLst/>
          </a:prstGeom>
          <a:blipFill>
            <a:blip r:embed="rId3"/>
            <a:stretch>
              <a:fillRect/>
            </a:stretch>
          </a:blipFill>
          <a:ln>
            <a:noFill/>
          </a:ln>
        </p:spPr>
      </p:sp>
      <p:sp>
        <p:nvSpPr>
          <p:cNvPr id="221" name="Shape 221"/>
          <p:cNvSpPr/>
          <p:nvPr/>
        </p:nvSpPr>
        <p:spPr>
          <a:xfrm>
            <a:off x="5127325" y="-57100"/>
            <a:ext cx="3810000" cy="3124200"/>
          </a:xfrm>
          <a:prstGeom prst="rect">
            <a:avLst/>
          </a:prstGeom>
          <a:blipFill>
            <a:blip r:embed="rId4"/>
            <a:stretch>
              <a:fillRect/>
            </a:stretch>
          </a:blipFill>
          <a:ln>
            <a:noFill/>
          </a:ln>
        </p:spPr>
      </p:sp>
      <p:sp>
        <p:nvSpPr>
          <p:cNvPr id="222" name="Shape 222"/>
          <p:cNvSpPr/>
          <p:nvPr/>
        </p:nvSpPr>
        <p:spPr>
          <a:xfrm>
            <a:off x="0" y="63400"/>
            <a:ext cx="4091924" cy="3536499"/>
          </a:xfrm>
          <a:prstGeom prst="rect">
            <a:avLst/>
          </a:prstGeom>
          <a:blipFill>
            <a:blip r:embed="rId5"/>
            <a:stretch>
              <a:fillRect/>
            </a:stretch>
          </a:blipFill>
          <a:ln>
            <a:noFill/>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Echolocation</a:t>
            </a:r>
          </a:p>
        </p:txBody>
      </p:sp>
      <p:sp>
        <p:nvSpPr>
          <p:cNvPr id="228" name="Shape 2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Echolocation is the ability to produce high frequency “clicks” and detect echoes that bounce off distant objects. </a:t>
            </a:r>
          </a:p>
          <a:p>
            <a:pPr marL="457200" lvl="0" indent="-419100">
              <a:buClr>
                <a:schemeClr val="dk1"/>
              </a:buClr>
              <a:buSzPct val="166666"/>
              <a:buFont typeface="Arial"/>
              <a:buChar char="•"/>
            </a:pPr>
            <a:r>
              <a:rPr lang="en"/>
              <a:t>This allows marine mammals to “see” their surroundings when there is low light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57200" y="1176625"/>
            <a:ext cx="8229600" cy="37490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Most are viviparous (give birth to live young)</a:t>
            </a:r>
          </a:p>
          <a:p>
            <a:pPr marL="457200" lvl="0" indent="-419100" rtl="0">
              <a:buClr>
                <a:schemeClr val="dk1"/>
              </a:buClr>
              <a:buSzPct val="166666"/>
              <a:buFont typeface="Arial"/>
              <a:buChar char="•"/>
            </a:pPr>
            <a:r>
              <a:rPr lang="en"/>
              <a:t>Nurse young with mammary glands</a:t>
            </a:r>
          </a:p>
          <a:p>
            <a:pPr marL="457200" lvl="0" indent="-419100">
              <a:buClr>
                <a:schemeClr val="dk1"/>
              </a:buClr>
              <a:buSzPct val="166666"/>
              <a:buFont typeface="Arial"/>
              <a:buChar char="•"/>
            </a:pPr>
            <a:r>
              <a:rPr lang="en"/>
              <a:t>Produce few young because it “costs” a lot to raise them</a:t>
            </a:r>
          </a:p>
        </p:txBody>
      </p:sp>
      <p:sp>
        <p:nvSpPr>
          <p:cNvPr id="44" name="Shape 44"/>
          <p:cNvSpPr/>
          <p:nvPr/>
        </p:nvSpPr>
        <p:spPr>
          <a:xfrm>
            <a:off x="5395850" y="2708249"/>
            <a:ext cx="3650549" cy="2435250"/>
          </a:xfrm>
          <a:prstGeom prst="rect">
            <a:avLst/>
          </a:prstGeom>
          <a:blipFill>
            <a:blip r:embed="rId3"/>
            <a:stretch>
              <a:fillRect/>
            </a:stretch>
          </a:blipFill>
          <a:ln>
            <a:noFill/>
          </a:ln>
        </p:spPr>
      </p:sp>
      <p:sp>
        <p:nvSpPr>
          <p:cNvPr id="45" name="Shape 45"/>
          <p:cNvSpPr/>
          <p:nvPr/>
        </p:nvSpPr>
        <p:spPr>
          <a:xfrm>
            <a:off x="3158432" y="2910124"/>
            <a:ext cx="1814048" cy="2031499"/>
          </a:xfrm>
          <a:prstGeom prst="rect">
            <a:avLst/>
          </a:prstGeom>
          <a:blipFill>
            <a:blip r:embed="rId4"/>
            <a:stretch>
              <a:fillRect/>
            </a:stretch>
          </a:blipFill>
          <a:ln>
            <a:noFill/>
          </a:ln>
        </p:spPr>
      </p:sp>
      <p:sp>
        <p:nvSpPr>
          <p:cNvPr id="46" name="Shape 46"/>
          <p:cNvSpPr txBox="1"/>
          <p:nvPr/>
        </p:nvSpPr>
        <p:spPr>
          <a:xfrm>
            <a:off x="210350" y="139300"/>
            <a:ext cx="8541599" cy="938700"/>
          </a:xfrm>
          <a:prstGeom prst="rect">
            <a:avLst/>
          </a:prstGeom>
        </p:spPr>
        <p:txBody>
          <a:bodyPr lIns="91425" tIns="91425" rIns="91425" bIns="91425" anchor="t" anchorCtr="0">
            <a:noAutofit/>
          </a:bodyPr>
          <a:lstStyle/>
          <a:p>
            <a:pPr>
              <a:buNone/>
            </a:pPr>
            <a:r>
              <a:rPr lang="en" sz="3600" b="1">
                <a:solidFill>
                  <a:srgbClr val="DA0002"/>
                </a:solidFill>
              </a:rPr>
              <a:t>General Info</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Echolocation</a:t>
            </a: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Marine mammals use sound for: </a:t>
            </a:r>
          </a:p>
          <a:p>
            <a:pPr marL="914400" lvl="1" indent="-381000" rtl="0">
              <a:buClr>
                <a:schemeClr val="dk1"/>
              </a:buClr>
              <a:buSzPct val="80000"/>
              <a:buFont typeface="Courier New"/>
              <a:buChar char="o"/>
            </a:pPr>
            <a:r>
              <a:rPr lang="en"/>
              <a:t>Communication</a:t>
            </a:r>
          </a:p>
          <a:p>
            <a:pPr marL="914400" lvl="1" indent="-381000" rtl="0">
              <a:buClr>
                <a:schemeClr val="dk1"/>
              </a:buClr>
              <a:buSzPct val="80000"/>
              <a:buFont typeface="Courier New"/>
              <a:buChar char="o"/>
            </a:pPr>
            <a:r>
              <a:rPr lang="en"/>
              <a:t>Exploration</a:t>
            </a:r>
          </a:p>
          <a:p>
            <a:pPr marL="914400" lvl="1" indent="-381000" rtl="0">
              <a:buClr>
                <a:schemeClr val="dk1"/>
              </a:buClr>
              <a:buSzPct val="80000"/>
              <a:buFont typeface="Courier New"/>
              <a:buChar char="o"/>
            </a:pPr>
            <a:r>
              <a:rPr lang="en"/>
              <a:t>Locating food</a:t>
            </a:r>
          </a:p>
          <a:p>
            <a:pPr marL="914400" lvl="1" indent="-381000" rtl="0">
              <a:buClr>
                <a:schemeClr val="dk1"/>
              </a:buClr>
              <a:buSzPct val="80000"/>
              <a:buFont typeface="Courier New"/>
              <a:buChar char="o"/>
            </a:pPr>
            <a:r>
              <a:rPr lang="en"/>
              <a:t>Identifying individuals within a pod</a:t>
            </a:r>
          </a:p>
          <a:p>
            <a:pPr marL="914400" lvl="1" indent="-381000">
              <a:buClr>
                <a:schemeClr val="dk1"/>
              </a:buClr>
              <a:buSzPct val="80000"/>
              <a:buFont typeface="Courier New"/>
              <a:buChar char="o"/>
            </a:pPr>
            <a:r>
              <a:rPr lang="en"/>
              <a:t>Maintaining mother-pup interactions</a:t>
            </a:r>
          </a:p>
        </p:txBody>
      </p:sp>
      <p:sp>
        <p:nvSpPr>
          <p:cNvPr id="235" name="Shape 235"/>
          <p:cNvSpPr txBox="1"/>
          <p:nvPr/>
        </p:nvSpPr>
        <p:spPr>
          <a:xfrm>
            <a:off x="405900" y="3956475"/>
            <a:ext cx="6969599" cy="750899"/>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Echolocation-TED talks</a:t>
            </a:r>
          </a:p>
        </p:txBody>
      </p:sp>
      <p:sp>
        <p:nvSpPr>
          <p:cNvPr id="241" name="Shape 24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42" name="Shape 242">
            <a:hlinkClick r:id="rId3"/>
          </p:cNvPr>
          <p:cNvSpPr/>
          <p:nvPr/>
        </p:nvSpPr>
        <p:spPr>
          <a:xfrm>
            <a:off x="580775" y="1160775"/>
            <a:ext cx="5200850" cy="3900625"/>
          </a:xfrm>
          <a:prstGeom prst="rect">
            <a:avLst/>
          </a:prstGeom>
          <a:blipFill>
            <a:blip r:embed="rId4"/>
            <a:stretch>
              <a:fillRect/>
            </a:stretch>
          </a:blipFill>
          <a:ln>
            <a:noFill/>
          </a:ln>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21603"/>
            <a:ext cx="8229600" cy="857400"/>
          </a:xfrm>
          <a:prstGeom prst="rect">
            <a:avLst/>
          </a:prstGeom>
        </p:spPr>
        <p:txBody>
          <a:bodyPr lIns="91425" tIns="91425" rIns="91425" bIns="91425" anchor="b" anchorCtr="0">
            <a:noAutofit/>
          </a:bodyPr>
          <a:lstStyle/>
          <a:p>
            <a:pPr>
              <a:buNone/>
            </a:pPr>
            <a:r>
              <a:rPr lang="en"/>
              <a:t>Migration &amp; Reproduction</a:t>
            </a:r>
          </a:p>
        </p:txBody>
      </p:sp>
      <p:sp>
        <p:nvSpPr>
          <p:cNvPr id="248" name="Shape 2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Pinnipeds (Seals, Sea Lions, Walruses) and Whales/Dolphins migrate huge distances every season to their breeding grounds or birthing grounds.</a:t>
            </a:r>
          </a:p>
          <a:p>
            <a:pPr marL="457200" lvl="0" indent="-419100" rtl="0">
              <a:buClr>
                <a:schemeClr val="dk1"/>
              </a:buClr>
              <a:buSzPct val="166666"/>
              <a:buFont typeface="Arial"/>
              <a:buChar char="•"/>
            </a:pPr>
            <a:r>
              <a:rPr lang="en"/>
              <a:t> This often coincides with changes in the availability of food for the adults and young. </a:t>
            </a:r>
          </a:p>
          <a:p>
            <a:endParaRPr/>
          </a:p>
          <a:p>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Migration &amp; Reproduction</a:t>
            </a:r>
          </a:p>
        </p:txBody>
      </p:sp>
      <p:sp>
        <p:nvSpPr>
          <p:cNvPr id="254" name="Shape 2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Humpback whales have the longest migratory route of any marine mammal species, traveling an average of 5100 miles each way from the warm, tropical waters of Central America to polar waters. </a:t>
            </a:r>
          </a:p>
          <a:p>
            <a:endParaRPr/>
          </a:p>
          <a:p>
            <a:pPr lvl="0" rtl="0">
              <a:buClr>
                <a:schemeClr val="dk1"/>
              </a:buClr>
              <a:buSzPct val="36666"/>
              <a:buFont typeface="Arial"/>
              <a:buNone/>
            </a:pPr>
            <a:r>
              <a:rPr lang="en"/>
              <a:t> </a:t>
            </a:r>
          </a:p>
          <a:p>
            <a:endParaRPr/>
          </a:p>
          <a:p>
            <a:endParaRPr/>
          </a:p>
          <a:p>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Migration &amp; Reproduction</a:t>
            </a:r>
          </a:p>
        </p:txBody>
      </p:sp>
      <p:sp>
        <p:nvSpPr>
          <p:cNvPr id="260" name="Shape 2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Humpbacks only feed in the summer in polar waters building up their fat reserves. </a:t>
            </a:r>
          </a:p>
          <a:p>
            <a:pPr marL="457200" lvl="0" indent="-419100" rtl="0">
              <a:buClr>
                <a:schemeClr val="dk1"/>
              </a:buClr>
              <a:buSzPct val="166666"/>
              <a:buFont typeface="Arial"/>
              <a:buChar char="•"/>
            </a:pPr>
            <a:r>
              <a:rPr lang="en"/>
              <a:t>They migrate to tropical waters to breed and give birth during the winter (warm waters are “easier” on the baby). </a:t>
            </a:r>
          </a:p>
          <a:p>
            <a:pPr marL="457200" lvl="0" indent="-419100">
              <a:buClr>
                <a:schemeClr val="dk1"/>
              </a:buClr>
              <a:buSzPct val="166666"/>
              <a:buFont typeface="Arial"/>
              <a:buChar char="•"/>
            </a:pPr>
            <a:r>
              <a:rPr lang="en"/>
              <a:t>During the entire winter humpbacks don’t eat and just live off of their fat reserves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endParaRPr/>
          </a:p>
        </p:txBody>
      </p:sp>
      <p:sp>
        <p:nvSpPr>
          <p:cNvPr id="266" name="Shape 2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67" name="Shape 267"/>
          <p:cNvSpPr/>
          <p:nvPr/>
        </p:nvSpPr>
        <p:spPr>
          <a:xfrm>
            <a:off x="81775" y="192849"/>
            <a:ext cx="4254899" cy="4757800"/>
          </a:xfrm>
          <a:prstGeom prst="rect">
            <a:avLst/>
          </a:prstGeom>
          <a:blipFill>
            <a:blip r:embed="rId3"/>
            <a:stretch>
              <a:fillRect/>
            </a:stretch>
          </a:blipFill>
          <a:ln>
            <a:noFill/>
          </a:ln>
        </p:spPr>
      </p:sp>
      <p:sp>
        <p:nvSpPr>
          <p:cNvPr id="268" name="Shape 268"/>
          <p:cNvSpPr/>
          <p:nvPr/>
        </p:nvSpPr>
        <p:spPr>
          <a:xfrm>
            <a:off x="4781375" y="1109650"/>
            <a:ext cx="3695700" cy="2924175"/>
          </a:xfrm>
          <a:prstGeom prst="rect">
            <a:avLst/>
          </a:prstGeom>
          <a:blipFill>
            <a:blip r:embed="rId4"/>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Feeding Techniques</a:t>
            </a:r>
          </a:p>
        </p:txBody>
      </p:sp>
      <p:sp>
        <p:nvSpPr>
          <p:cNvPr id="274" name="Shape 2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Whales &amp; Dolphins, when hunting, will often act like packs of wolves or prides of lions and work together to catch their prey. </a:t>
            </a:r>
          </a:p>
          <a:p>
            <a:pPr marL="457200" lvl="0" indent="-419100" rtl="0">
              <a:buClr>
                <a:schemeClr val="dk1"/>
              </a:buClr>
              <a:buSzPct val="166666"/>
              <a:buFont typeface="Arial"/>
              <a:buChar char="•"/>
            </a:pPr>
            <a:r>
              <a:rPr lang="en"/>
              <a:t>They have developed a couple of different strategies in order to herd their prey into a small area or “corner” their prey</a:t>
            </a:r>
          </a:p>
          <a:p>
            <a:pPr marL="914400" lvl="1" indent="-381000" rtl="0">
              <a:buClr>
                <a:schemeClr val="dk1"/>
              </a:buClr>
              <a:buSzPct val="80000"/>
              <a:buFont typeface="Courier New"/>
              <a:buChar char="o"/>
            </a:pPr>
            <a:r>
              <a:rPr lang="en"/>
              <a:t>Ex: Bubble nets or mud nets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Bubble Nets (Humpback Whale)</a:t>
            </a:r>
          </a:p>
        </p:txBody>
      </p:sp>
      <p:sp>
        <p:nvSpPr>
          <p:cNvPr id="280" name="Shape 2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81" name="Shape 281">
            <a:hlinkClick r:id="rId3"/>
          </p:cNvPr>
          <p:cNvSpPr/>
          <p:nvPr/>
        </p:nvSpPr>
        <p:spPr>
          <a:xfrm>
            <a:off x="1902475" y="972075"/>
            <a:ext cx="5481000" cy="4109400"/>
          </a:xfrm>
          <a:prstGeom prst="rect">
            <a:avLst/>
          </a:prstGeom>
          <a:blipFill>
            <a:blip r:embed="rId4"/>
            <a:stretch>
              <a:fillRect/>
            </a:stretch>
          </a:blipFill>
          <a:ln>
            <a:noFill/>
          </a:ln>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Mud nets (Dolphin)</a:t>
            </a:r>
          </a:p>
        </p:txBody>
      </p:sp>
      <p:sp>
        <p:nvSpPr>
          <p:cNvPr id="287" name="Shape 28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88" name="Shape 288">
            <a:hlinkClick r:id="rId3"/>
          </p:cNvPr>
          <p:cNvSpPr/>
          <p:nvPr/>
        </p:nvSpPr>
        <p:spPr>
          <a:xfrm>
            <a:off x="1338525" y="1496850"/>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Cornering their prey (Orcas)</a:t>
            </a:r>
          </a:p>
        </p:txBody>
      </p:sp>
      <p:sp>
        <p:nvSpPr>
          <p:cNvPr id="294" name="Shape 2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295" name="Shape 295">
            <a:hlinkClick r:id="rId3"/>
          </p:cNvPr>
          <p:cNvSpPr/>
          <p:nvPr/>
        </p:nvSpPr>
        <p:spPr>
          <a:xfrm>
            <a:off x="1924425" y="1109525"/>
            <a:ext cx="5650449" cy="4236999"/>
          </a:xfrm>
          <a:prstGeom prst="rect">
            <a:avLst/>
          </a:prstGeom>
          <a:blipFill>
            <a:blip r:embed="rId4"/>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573603"/>
            <a:ext cx="8229600" cy="857400"/>
          </a:xfrm>
          <a:prstGeom prst="rect">
            <a:avLst/>
          </a:prstGeom>
        </p:spPr>
        <p:txBody>
          <a:bodyPr lIns="91425" tIns="91425" rIns="91425" bIns="91425" anchor="b" anchorCtr="0">
            <a:noAutofit/>
          </a:bodyPr>
          <a:lstStyle/>
          <a:p>
            <a:pPr lvl="0" rtl="0">
              <a:buNone/>
            </a:pPr>
            <a:r>
              <a:rPr lang="en"/>
              <a:t>
</a:t>
            </a:r>
          </a:p>
          <a:p>
            <a:pPr>
              <a:buNone/>
            </a:pPr>
            <a:r>
              <a:rPr lang="en"/>
              <a:t>Pinnipeds-seals, sea lions, walruses	</a:t>
            </a:r>
          </a:p>
        </p:txBody>
      </p:sp>
      <p:sp>
        <p:nvSpPr>
          <p:cNvPr id="52" name="Shape 52"/>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Evolved from terrestrial carnivores</a:t>
            </a:r>
          </a:p>
          <a:p>
            <a:pPr marL="457200" lvl="0" indent="-419100" rtl="0">
              <a:buClr>
                <a:schemeClr val="dk1"/>
              </a:buClr>
              <a:buSzPct val="166666"/>
              <a:buFont typeface="Arial"/>
              <a:buChar char="•"/>
            </a:pPr>
            <a:r>
              <a:rPr lang="en"/>
              <a:t>Have paddle-shaped flippers</a:t>
            </a:r>
          </a:p>
          <a:p>
            <a:pPr marL="457200" lvl="0" indent="-419100" rtl="0">
              <a:buClr>
                <a:schemeClr val="dk1"/>
              </a:buClr>
              <a:buSzPct val="166666"/>
              <a:buFont typeface="Arial"/>
              <a:buChar char="•"/>
            </a:pPr>
            <a:r>
              <a:rPr lang="en"/>
              <a:t>Rest &amp; breed on land</a:t>
            </a:r>
          </a:p>
          <a:p>
            <a:pPr marL="457200" lvl="0" indent="-419100" rtl="0">
              <a:buClr>
                <a:schemeClr val="dk1"/>
              </a:buClr>
              <a:buSzPct val="166666"/>
              <a:buFont typeface="Arial"/>
              <a:buChar char="•"/>
            </a:pPr>
            <a:r>
              <a:rPr lang="en"/>
              <a:t>Predatory</a:t>
            </a:r>
          </a:p>
          <a:p>
            <a:pPr marL="457200" lvl="0" indent="-419100" rtl="0">
              <a:buClr>
                <a:schemeClr val="dk1"/>
              </a:buClr>
              <a:buSzPct val="166666"/>
              <a:buFont typeface="Arial"/>
              <a:buChar char="•"/>
            </a:pPr>
            <a:r>
              <a:rPr lang="en"/>
              <a:t>Streamlined bodies</a:t>
            </a:r>
          </a:p>
          <a:p>
            <a:pPr marL="457200" lvl="0" indent="-419100" rtl="0">
              <a:buClr>
                <a:schemeClr val="dk1"/>
              </a:buClr>
              <a:buSzPct val="166666"/>
              <a:buFont typeface="Arial"/>
              <a:buChar char="•"/>
            </a:pPr>
            <a:r>
              <a:rPr lang="en"/>
              <a:t>Live in cold water→ blubber</a:t>
            </a:r>
          </a:p>
          <a:p>
            <a:pPr marL="457200" lvl="0" indent="-419100" rtl="0">
              <a:buClr>
                <a:schemeClr val="dk1"/>
              </a:buClr>
              <a:buSzPct val="166666"/>
              <a:buFont typeface="Arial"/>
              <a:buChar char="•"/>
            </a:pPr>
            <a:r>
              <a:rPr lang="en"/>
              <a:t>Bristly hair</a:t>
            </a:r>
          </a:p>
          <a:p>
            <a:pPr marL="457200" lvl="0" indent="-419100">
              <a:buClr>
                <a:schemeClr val="dk1"/>
              </a:buClr>
              <a:buSzPct val="166666"/>
              <a:buFont typeface="Arial"/>
              <a:buChar char="•"/>
            </a:pPr>
            <a:r>
              <a:rPr lang="en"/>
              <a:t>Usually larger animals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Some work solo...</a:t>
            </a:r>
          </a:p>
        </p:txBody>
      </p:sp>
      <p:sp>
        <p:nvSpPr>
          <p:cNvPr id="301" name="Shape 3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endParaRPr/>
          </a:p>
        </p:txBody>
      </p:sp>
      <p:sp>
        <p:nvSpPr>
          <p:cNvPr id="302" name="Shape 302">
            <a:hlinkClick r:id="rId3"/>
          </p:cNvPr>
          <p:cNvSpPr/>
          <p:nvPr/>
        </p:nvSpPr>
        <p:spPr>
          <a:xfrm>
            <a:off x="1879925" y="1421225"/>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Seals</a:t>
            </a:r>
          </a:p>
        </p:txBody>
      </p:sp>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19 different seal species</a:t>
            </a:r>
          </a:p>
          <a:p>
            <a:pPr marL="457200" lvl="0" indent="-419100" rtl="0">
              <a:buClr>
                <a:schemeClr val="dk1"/>
              </a:buClr>
              <a:buSzPct val="166666"/>
              <a:buFont typeface="Arial"/>
              <a:buChar char="•"/>
            </a:pPr>
            <a:r>
              <a:rPr lang="en"/>
              <a:t>B/c of their rear flippers cannot move forward and must use a “flopping” motion to move on land</a:t>
            </a:r>
          </a:p>
          <a:p>
            <a:pPr marL="457200" lvl="0" indent="-419100" rtl="0">
              <a:buClr>
                <a:schemeClr val="dk1"/>
              </a:buClr>
              <a:buSzPct val="166666"/>
              <a:buFont typeface="Arial"/>
              <a:buChar char="•"/>
            </a:pPr>
            <a:r>
              <a:rPr lang="en"/>
              <a:t>Do not have “ears” but can hear</a:t>
            </a:r>
          </a:p>
          <a:p>
            <a:pPr marL="457200" lvl="0" indent="-419100">
              <a:buClr>
                <a:schemeClr val="dk1"/>
              </a:buClr>
              <a:buSzPct val="166666"/>
              <a:buFont typeface="Arial"/>
              <a:buChar char="•"/>
            </a:pPr>
            <a:r>
              <a:rPr lang="en"/>
              <a:t>Can hold their breath for up to 15 minutes to dive deep</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Seals </a:t>
            </a:r>
          </a:p>
        </p:txBody>
      </p:sp>
      <p:sp>
        <p:nvSpPr>
          <p:cNvPr id="64" name="Shape 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Some were hunted for skin/fur, meat, and oil.</a:t>
            </a:r>
          </a:p>
          <a:p>
            <a:pPr marL="914400" lvl="1" indent="-381000" rtl="0">
              <a:buClr>
                <a:schemeClr val="dk1"/>
              </a:buClr>
              <a:buSzPct val="80000"/>
              <a:buFont typeface="Courier New"/>
              <a:buChar char="o"/>
            </a:pPr>
            <a:r>
              <a:rPr lang="en"/>
              <a:t>Almost hunted to extinction</a:t>
            </a:r>
          </a:p>
          <a:p>
            <a:pPr marL="457200" lvl="0" indent="-419100">
              <a:buClr>
                <a:schemeClr val="dk1"/>
              </a:buClr>
              <a:buSzPct val="166666"/>
              <a:buFont typeface="Arial"/>
              <a:buChar char="•"/>
            </a:pPr>
            <a:r>
              <a:rPr lang="en"/>
              <a:t>The Marine Mammal Protection Act of 1972 has allowed their numbers to bounce back some</a:t>
            </a:r>
          </a:p>
        </p:txBody>
      </p:sp>
      <p:sp>
        <p:nvSpPr>
          <p:cNvPr id="65" name="Shape 65"/>
          <p:cNvSpPr/>
          <p:nvPr/>
        </p:nvSpPr>
        <p:spPr>
          <a:xfrm>
            <a:off x="3078475" y="3154050"/>
            <a:ext cx="2873600" cy="1923424"/>
          </a:xfrm>
          <a:prstGeom prst="rect">
            <a:avLst/>
          </a:prstGeom>
          <a:blipFill>
            <a:blip r:embed="rId3"/>
            <a:stretch>
              <a:fillRect/>
            </a:stretch>
          </a:blipFill>
          <a:ln>
            <a:noFill/>
          </a:ln>
        </p:spPr>
      </p:sp>
      <p:sp>
        <p:nvSpPr>
          <p:cNvPr id="66" name="Shape 66"/>
          <p:cNvSpPr/>
          <p:nvPr/>
        </p:nvSpPr>
        <p:spPr>
          <a:xfrm>
            <a:off x="6099175" y="3154042"/>
            <a:ext cx="2781450" cy="1764199"/>
          </a:xfrm>
          <a:prstGeom prst="rect">
            <a:avLst/>
          </a:prstGeom>
          <a:blipFill>
            <a:blip r:embed="rId4"/>
            <a:stretch>
              <a:fillRect/>
            </a:stretch>
          </a:blipFill>
          <a:ln>
            <a:noFill/>
          </a:ln>
        </p:spPr>
      </p:sp>
      <p:sp>
        <p:nvSpPr>
          <p:cNvPr id="67" name="Shape 67"/>
          <p:cNvSpPr/>
          <p:nvPr/>
        </p:nvSpPr>
        <p:spPr>
          <a:xfrm>
            <a:off x="812800" y="3526699"/>
            <a:ext cx="2060274" cy="1550774"/>
          </a:xfrm>
          <a:prstGeom prst="rect">
            <a:avLst/>
          </a:prstGeom>
          <a:blipFill>
            <a:blip r:embed="rId5"/>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Elephant Seals</a:t>
            </a:r>
          </a:p>
        </p:txBody>
      </p:sp>
      <p:sp>
        <p:nvSpPr>
          <p:cNvPr id="73" name="Shape 73"/>
          <p:cNvSpPr txBox="1">
            <a:spLocks noGrp="1"/>
          </p:cNvSpPr>
          <p:nvPr>
            <p:ph type="body" idx="1"/>
          </p:nvPr>
        </p:nvSpPr>
        <p:spPr>
          <a:xfrm>
            <a:off x="457200" y="1000000"/>
            <a:ext cx="8229600" cy="39257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Males form harems </a:t>
            </a:r>
          </a:p>
          <a:p>
            <a:pPr marL="457200" lvl="0" indent="-419100" rtl="0">
              <a:buClr>
                <a:schemeClr val="dk1"/>
              </a:buClr>
              <a:buSzPct val="166666"/>
              <a:buFont typeface="Arial"/>
              <a:buChar char="•"/>
            </a:pPr>
            <a:r>
              <a:rPr lang="en"/>
              <a:t>Males establish dominance by slashing each other’s thick necks until one tires and give up. </a:t>
            </a:r>
          </a:p>
          <a:p>
            <a:pPr marL="457200" lvl="0" indent="-419100" rtl="0">
              <a:buClr>
                <a:schemeClr val="dk1"/>
              </a:buClr>
              <a:buSzPct val="166666"/>
              <a:buFont typeface="Arial"/>
              <a:buChar char="•"/>
            </a:pPr>
            <a:r>
              <a:rPr lang="en"/>
              <a:t>The “winning” male may crush the “loser” male’s pups...males can weigh up to 5000 lbs</a:t>
            </a:r>
          </a:p>
          <a:p>
            <a:endParaRPr/>
          </a:p>
        </p:txBody>
      </p:sp>
      <p:sp>
        <p:nvSpPr>
          <p:cNvPr id="74" name="Shape 74"/>
          <p:cNvSpPr/>
          <p:nvPr/>
        </p:nvSpPr>
        <p:spPr>
          <a:xfrm>
            <a:off x="76200" y="3996150"/>
            <a:ext cx="2342600" cy="1102223"/>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 Lions</a:t>
            </a:r>
          </a:p>
        </p:txBody>
      </p:sp>
      <p:sp>
        <p:nvSpPr>
          <p:cNvPr id="80" name="Shape 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AKA the eared seals</a:t>
            </a:r>
          </a:p>
          <a:p>
            <a:pPr marL="457200" lvl="0" indent="-419100" rtl="0">
              <a:buClr>
                <a:schemeClr val="dk1"/>
              </a:buClr>
              <a:buSzPct val="166666"/>
              <a:buFont typeface="Arial"/>
              <a:buChar char="•"/>
            </a:pPr>
            <a:r>
              <a:rPr lang="en"/>
              <a:t>Can run on land b/c they can move rear flippers forward</a:t>
            </a:r>
          </a:p>
          <a:p>
            <a:pPr marL="457200" lvl="0" indent="-419100" rtl="0">
              <a:buClr>
                <a:schemeClr val="dk1"/>
              </a:buClr>
              <a:buSzPct val="166666"/>
              <a:buFont typeface="Arial"/>
              <a:buChar char="•"/>
            </a:pPr>
            <a:r>
              <a:rPr lang="en"/>
              <a:t>Can move front flipper back to prop themselves up</a:t>
            </a:r>
          </a:p>
          <a:p>
            <a:pPr marL="457200" lvl="0" indent="-419100">
              <a:buClr>
                <a:schemeClr val="dk1"/>
              </a:buClr>
              <a:buSzPct val="166666"/>
              <a:buFont typeface="Arial"/>
              <a:buChar char="•"/>
            </a:pPr>
            <a:r>
              <a:rPr lang="en"/>
              <a:t>Males have a massive head w/ a hairy mane (this is why they are called sea “lions”)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Sea Lions</a:t>
            </a:r>
          </a:p>
        </p:txBody>
      </p:sp>
      <p:sp>
        <p:nvSpPr>
          <p:cNvPr id="86" name="Shape 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7 different sea lion species</a:t>
            </a:r>
          </a:p>
          <a:p>
            <a:pPr marL="457200" lvl="0" indent="-419100" rtl="0">
              <a:buClr>
                <a:schemeClr val="dk1"/>
              </a:buClr>
              <a:buSzPct val="166666"/>
              <a:buFont typeface="Arial"/>
              <a:buChar char="•"/>
            </a:pPr>
            <a:r>
              <a:rPr lang="en"/>
              <a:t>Males are called bulls and females are cows</a:t>
            </a:r>
          </a:p>
          <a:p>
            <a:pPr marL="457200" lvl="0" indent="-419100" rtl="0">
              <a:buClr>
                <a:schemeClr val="dk1"/>
              </a:buClr>
              <a:buSzPct val="166666"/>
              <a:buFont typeface="Arial"/>
              <a:buChar char="•"/>
            </a:pPr>
            <a:r>
              <a:rPr lang="en"/>
              <a:t>Instinctively close their nostrils together when diving in the water</a:t>
            </a:r>
          </a:p>
          <a:p>
            <a:pPr marL="457200" lvl="0" indent="-419100">
              <a:buClr>
                <a:schemeClr val="dk1"/>
              </a:buClr>
              <a:buSzPct val="166666"/>
              <a:buFont typeface="Arial"/>
              <a:buChar char="•"/>
            </a:pPr>
            <a:r>
              <a:rPr lang="en"/>
              <a:t>Can remain underwater for up to 40 minutes</a:t>
            </a:r>
          </a:p>
        </p:txBody>
      </p:sp>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1143</Words>
  <Application>Microsoft Office PowerPoint</Application>
  <PresentationFormat>On-screen Show (16:9)</PresentationFormat>
  <Paragraphs>169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swiss</vt:lpstr>
      <vt:lpstr>Marine Mammals</vt:lpstr>
      <vt:lpstr>General Info</vt:lpstr>
      <vt:lpstr>Slide 3</vt:lpstr>
      <vt:lpstr>
 Pinnipeds-seals, sea lions, walruses </vt:lpstr>
      <vt:lpstr>Seals</vt:lpstr>
      <vt:lpstr>Seals </vt:lpstr>
      <vt:lpstr>Elephant Seals</vt:lpstr>
      <vt:lpstr>Sea Lions</vt:lpstr>
      <vt:lpstr>Sea Lions</vt:lpstr>
      <vt:lpstr>Slide 10</vt:lpstr>
      <vt:lpstr>Walrus</vt:lpstr>
      <vt:lpstr>Sea Otter</vt:lpstr>
      <vt:lpstr>Sea Otter</vt:lpstr>
      <vt:lpstr>Sirenians: Manatees &amp; Dugongs</vt:lpstr>
      <vt:lpstr>Manatees &amp; Dugongs</vt:lpstr>
      <vt:lpstr>Slide 16</vt:lpstr>
      <vt:lpstr>Whales, Dolphins &amp; Porpoises</vt:lpstr>
      <vt:lpstr>Whales, Dolphins &amp; Porpoises</vt:lpstr>
      <vt:lpstr>Label your whale</vt:lpstr>
      <vt:lpstr>Toothless Whales</vt:lpstr>
      <vt:lpstr>Slide 21</vt:lpstr>
      <vt:lpstr>Toothless Whales</vt:lpstr>
      <vt:lpstr>Slide 23</vt:lpstr>
      <vt:lpstr>Toothed Whales</vt:lpstr>
      <vt:lpstr>Sperm Whale</vt:lpstr>
      <vt:lpstr>Orcas (Killer whales)</vt:lpstr>
      <vt:lpstr>Dolphins &amp; Porpoises</vt:lpstr>
      <vt:lpstr>Slide 28</vt:lpstr>
      <vt:lpstr>Echolocation</vt:lpstr>
      <vt:lpstr>Echolocation</vt:lpstr>
      <vt:lpstr>Echolocation-TED talks</vt:lpstr>
      <vt:lpstr>Migration &amp; Reproduction</vt:lpstr>
      <vt:lpstr>Migration &amp; Reproduction</vt:lpstr>
      <vt:lpstr>Migration &amp; Reproduction</vt:lpstr>
      <vt:lpstr>Slide 35</vt:lpstr>
      <vt:lpstr>Feeding Techniques</vt:lpstr>
      <vt:lpstr>Bubble Nets (Humpback Whale)</vt:lpstr>
      <vt:lpstr>Mud nets (Dolphin)</vt:lpstr>
      <vt:lpstr>Cornering their prey (Orcas)</vt:lpstr>
      <vt:lpstr>Some work solo...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Mammals</dc:title>
  <cp:lastModifiedBy>Information Technology</cp:lastModifiedBy>
  <cp:revision>2</cp:revision>
  <dcterms:modified xsi:type="dcterms:W3CDTF">2013-12-03T13:58:00Z</dcterms:modified>
</cp:coreProperties>
</file>